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  <p:embeddedFont>
      <p:font typeface="Nunito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44">
          <p15:clr>
            <a:srgbClr val="747775"/>
          </p15:clr>
        </p15:guide>
        <p15:guide id="2" pos="2948">
          <p15:clr>
            <a:srgbClr val="747775"/>
          </p15:clr>
        </p15:guide>
        <p15:guide id="3" orient="horz" pos="822">
          <p15:clr>
            <a:srgbClr val="747775"/>
          </p15:clr>
        </p15:guide>
        <p15:guide id="4" pos="5250">
          <p15:clr>
            <a:srgbClr val="747775"/>
          </p15:clr>
        </p15:guide>
        <p15:guide id="5" pos="708">
          <p15:clr>
            <a:srgbClr val="747775"/>
          </p15:clr>
        </p15:guide>
        <p15:guide id="6" pos="397">
          <p15:clr>
            <a:srgbClr val="747775"/>
          </p15:clr>
        </p15:guide>
        <p15:guide id="7" orient="horz" pos="502">
          <p15:clr>
            <a:srgbClr val="747775"/>
          </p15:clr>
        </p15:guide>
        <p15:guide id="8" orient="horz" pos="15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44" orient="horz"/>
        <p:guide pos="2948"/>
        <p:guide pos="822" orient="horz"/>
        <p:guide pos="5250"/>
        <p:guide pos="708"/>
        <p:guide pos="397"/>
        <p:guide pos="502" orient="horz"/>
        <p:guide pos="15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Medium-bold.fntdata"/><Relationship Id="rId20" Type="http://schemas.openxmlformats.org/officeDocument/2006/relationships/slide" Target="slides/slide15.xml"/><Relationship Id="rId42" Type="http://schemas.openxmlformats.org/officeDocument/2006/relationships/font" Target="fonts/NunitoMedium-boldItalic.fntdata"/><Relationship Id="rId41" Type="http://schemas.openxmlformats.org/officeDocument/2006/relationships/font" Target="fonts/NunitoMedium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avenPro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NunitoMedium-regular.fntdata"/><Relationship Id="rId16" Type="http://schemas.openxmlformats.org/officeDocument/2006/relationships/slide" Target="slides/slide11.xml"/><Relationship Id="rId38" Type="http://schemas.openxmlformats.org/officeDocument/2006/relationships/font" Target="fonts/Maven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4992f52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84992f52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6078204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86078204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6078204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6078204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4992f52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4992f52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85e1c4678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85e1c4678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86f5a568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86f5a568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84992f52b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84992f52b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4992f52b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84992f52b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850ebf16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850ebf16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850ebf16b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850ebf16b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2408e56e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e2408e56e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5e1c467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85e1c467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5e1c4678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85e1c4678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8c753e1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88c753e1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248dc60b7_4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e248dc60b7_4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42d632d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42d632d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42d632d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42d632d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20dce4f00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20dce4f0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847f9601e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847f9601e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491c942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491c942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4e63ce98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4e63ce9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4e63ce98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4e63ce98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implilearn.com/tutorials/java-tutorial/abstract-class-in-java" TargetMode="External"/><Relationship Id="rId4" Type="http://schemas.openxmlformats.org/officeDocument/2006/relationships/hyperlink" Target="https://www.simplilearn.com/tutorials/java-tutorial/java-polymorphism" TargetMode="External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1" type="subTitle"/>
          </p:nvPr>
        </p:nvSpPr>
        <p:spPr>
          <a:xfrm>
            <a:off x="4500000" y="3870125"/>
            <a:ext cx="38343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Upcode Software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Engineer </a:t>
            </a:r>
            <a:r>
              <a:rPr lang="ru"/>
              <a:t>Team</a:t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2977550" y="45655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-2023-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1123675" y="1350000"/>
            <a:ext cx="72105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Chapter-8:</a:t>
            </a:r>
            <a:endParaRPr b="1" sz="36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Interfaces and Abstract classes</a:t>
            </a:r>
            <a:endParaRPr b="1" sz="36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6097300" y="431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Head First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Why/where do we need an interface?</a:t>
            </a:r>
            <a:endParaRPr sz="2400">
              <a:solidFill>
                <a:srgbClr val="1C4587"/>
              </a:solidFill>
            </a:endParaRPr>
          </a:p>
        </p:txBody>
      </p:sp>
      <p:sp>
        <p:nvSpPr>
          <p:cNvPr id="347" name="Google Shape;347;p22"/>
          <p:cNvSpPr txBox="1"/>
          <p:nvPr>
            <p:ph idx="1" type="body"/>
          </p:nvPr>
        </p:nvSpPr>
        <p:spPr>
          <a:xfrm>
            <a:off x="1123675" y="1809600"/>
            <a:ext cx="4302000" cy="20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2400"/>
              </a:spcBef>
              <a:spcAft>
                <a:spcPts val="0"/>
              </a:spcAft>
              <a:buNone/>
            </a:pPr>
            <a:r>
              <a:rPr b="1" lang="ru" sz="1400"/>
              <a:t>Why do we need an interface</a:t>
            </a:r>
            <a:endParaRPr sz="14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51565E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Java, an interface specifies the behavior of a class by providing an abstract type.</a:t>
            </a:r>
            <a:endParaRPr sz="12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one of Java's core concepts, </a:t>
            </a:r>
            <a:r>
              <a:rPr lang="ru" sz="1200">
                <a:solidFill>
                  <a:srgbClr val="1179E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abstraction</a:t>
            </a:r>
            <a:r>
              <a:rPr lang="ru" sz="12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200">
                <a:solidFill>
                  <a:srgbClr val="1179E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polymorphism</a:t>
            </a:r>
            <a:r>
              <a:rPr lang="ru" sz="12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and multiple inheritance are supported through this technology.</a:t>
            </a:r>
            <a:endParaRPr sz="12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1565E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Interfaces are used in Java to achieve abstraction.</a:t>
            </a:r>
            <a:endParaRPr sz="12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6675" y="2045200"/>
            <a:ext cx="2702275" cy="25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2"/>
          <p:cNvSpPr txBox="1"/>
          <p:nvPr>
            <p:ph idx="1" type="body"/>
          </p:nvPr>
        </p:nvSpPr>
        <p:spPr>
          <a:xfrm>
            <a:off x="5601313" y="1716300"/>
            <a:ext cx="27330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4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272C3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Need for Interface in Java</a:t>
            </a:r>
            <a:endParaRPr b="1" sz="1500">
              <a:solidFill>
                <a:srgbClr val="272C3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Why/where do we need an interface?</a:t>
            </a:r>
            <a:endParaRPr/>
          </a:p>
        </p:txBody>
      </p:sp>
      <p:pic>
        <p:nvPicPr>
          <p:cNvPr id="355" name="Google Shape;3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225" y="1750575"/>
            <a:ext cx="5370775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Why do we need an interface?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350000"/>
            <a:ext cx="7161649" cy="36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Abstract class and Interface </a:t>
            </a:r>
            <a:endParaRPr sz="2400">
              <a:solidFill>
                <a:srgbClr val="1C4587"/>
              </a:solidFill>
            </a:endParaRPr>
          </a:p>
        </p:txBody>
      </p:sp>
      <p:sp>
        <p:nvSpPr>
          <p:cNvPr id="368" name="Google Shape;368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clean install -U -X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350000"/>
            <a:ext cx="3556325" cy="23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350000"/>
            <a:ext cx="3654176" cy="26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Abstract class and Interface</a:t>
            </a:r>
            <a:endParaRPr/>
          </a:p>
        </p:txBody>
      </p:sp>
      <p:sp>
        <p:nvSpPr>
          <p:cNvPr id="376" name="Google Shape;376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350000"/>
            <a:ext cx="7210625" cy="3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/>
          <p:nvPr>
            <p:ph type="title"/>
          </p:nvPr>
        </p:nvSpPr>
        <p:spPr>
          <a:xfrm>
            <a:off x="1123675" y="796200"/>
            <a:ext cx="72105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C4587"/>
                </a:solidFill>
              </a:rPr>
              <a:t>Polymorphism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83" name="Google Shape;383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200" y="1404875"/>
            <a:ext cx="6549626" cy="34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</a:rPr>
              <a:t>Using polymorphic references of type Object</a:t>
            </a:r>
            <a:endParaRPr sz="2400">
              <a:solidFill>
                <a:srgbClr val="1C4587"/>
              </a:solidFill>
            </a:endParaRPr>
          </a:p>
        </p:txBody>
      </p:sp>
      <p:pic>
        <p:nvPicPr>
          <p:cNvPr id="390" name="Google Shape;3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807875"/>
            <a:ext cx="7210500" cy="22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</a:rPr>
              <a:t>Using polymorphic references of type Object</a:t>
            </a:r>
            <a:endParaRPr/>
          </a:p>
        </p:txBody>
      </p:sp>
      <p:pic>
        <p:nvPicPr>
          <p:cNvPr id="396" name="Google Shape;3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350000"/>
            <a:ext cx="7210501" cy="3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</a:rPr>
              <a:t>Using polymorphic references of type Object</a:t>
            </a:r>
            <a:endParaRPr sz="2400"/>
          </a:p>
        </p:txBody>
      </p:sp>
      <p:sp>
        <p:nvSpPr>
          <p:cNvPr id="402" name="Google Shape;402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364100"/>
            <a:ext cx="7161626" cy="36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</a:rPr>
              <a:t>Using polymorphic references of type Object</a:t>
            </a:r>
            <a:endParaRPr/>
          </a:p>
        </p:txBody>
      </p:sp>
      <p:sp>
        <p:nvSpPr>
          <p:cNvPr id="409" name="Google Shape;409;p31"/>
          <p:cNvSpPr txBox="1"/>
          <p:nvPr>
            <p:ph idx="1" type="body"/>
          </p:nvPr>
        </p:nvSpPr>
        <p:spPr>
          <a:xfrm>
            <a:off x="1164750" y="1574975"/>
            <a:ext cx="70305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‘</a:t>
            </a:r>
            <a:r>
              <a:rPr b="1" lang="ru"/>
              <a:t>Polymorphism</a:t>
            </a:r>
            <a:r>
              <a:rPr lang="ru"/>
              <a:t>’ means ‘</a:t>
            </a:r>
            <a:r>
              <a:rPr b="1" i="1" lang="ru"/>
              <a:t>many forms’</a:t>
            </a:r>
            <a:r>
              <a:rPr lang="ru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When you put  an object in an  ArrayList&lt;Object&gt;, you  can treat it only as an  Object, regardless of  the type it was when  you put it in.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When you get a  reference from an  ArrayList&lt;Object&gt;, the  reference is always of  type Object</a:t>
            </a:r>
            <a:endParaRPr/>
          </a:p>
        </p:txBody>
      </p:sp>
      <p:pic>
        <p:nvPicPr>
          <p:cNvPr id="410" name="Google Shape;4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625" y="2781100"/>
            <a:ext cx="3586724" cy="22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123775" y="797825"/>
            <a:ext cx="72105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8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240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1123775" y="1350125"/>
            <a:ext cx="7210500" cy="26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86099" lvl="0" marL="457200" rtl="0" algn="l">
              <a:spcBef>
                <a:spcPts val="240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Nunito"/>
              <a:buAutoNum type="arabicPeriod"/>
            </a:pPr>
            <a:r>
              <a:rPr lang="ru" sz="1400">
                <a:solidFill>
                  <a:srgbClr val="1F1F1F"/>
                </a:solidFill>
              </a:rPr>
              <a:t>What’s an abstract class?</a:t>
            </a:r>
            <a:endParaRPr sz="1400">
              <a:solidFill>
                <a:srgbClr val="1F1F1F"/>
              </a:solidFill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Nunito SemiBold"/>
              <a:buAutoNum type="arabicPeriod"/>
            </a:pPr>
            <a:r>
              <a:rPr lang="ru" sz="1400">
                <a:solidFill>
                  <a:srgbClr val="1F1F1F"/>
                </a:solidFill>
              </a:rPr>
              <a:t>What’s an interface?</a:t>
            </a:r>
            <a:endParaRPr sz="1400">
              <a:solidFill>
                <a:srgbClr val="1F1F1F"/>
              </a:solidFill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Nunito"/>
              <a:buAutoNum type="arabicPeriod"/>
            </a:pPr>
            <a:r>
              <a:rPr lang="ru" sz="1400">
                <a:solidFill>
                  <a:srgbClr val="1F1F1F"/>
                </a:solidFill>
              </a:rPr>
              <a:t>Why/Where do we need to abstract the class</a:t>
            </a:r>
            <a:r>
              <a:rPr lang="ru" sz="1400">
                <a:solidFill>
                  <a:srgbClr val="1F1F1F"/>
                </a:solidFill>
              </a:rPr>
              <a:t>?</a:t>
            </a:r>
            <a:endParaRPr sz="1400">
              <a:solidFill>
                <a:srgbClr val="1F1F1F"/>
              </a:solidFill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Nunito SemiBold"/>
              <a:buAutoNum type="arabicPeriod"/>
            </a:pPr>
            <a:r>
              <a:rPr lang="ru" sz="1400">
                <a:solidFill>
                  <a:srgbClr val="1F1F1F"/>
                </a:solidFill>
              </a:rPr>
              <a:t>Why/Where do we need </a:t>
            </a:r>
            <a:r>
              <a:rPr lang="ru" sz="1400">
                <a:solidFill>
                  <a:srgbClr val="1F1F1F"/>
                </a:solidFill>
              </a:rPr>
              <a:t>an interface?</a:t>
            </a:r>
            <a:endParaRPr sz="1400">
              <a:solidFill>
                <a:srgbClr val="1F1F1F"/>
              </a:solidFill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Nunito SemiBold"/>
              <a:buAutoNum type="arabicPeriod"/>
            </a:pPr>
            <a:r>
              <a:rPr lang="ru" sz="1400">
                <a:solidFill>
                  <a:srgbClr val="1F1F1F"/>
                </a:solidFill>
              </a:rPr>
              <a:t>Abstract class vs Interface</a:t>
            </a:r>
            <a:endParaRPr sz="1400">
              <a:solidFill>
                <a:srgbClr val="1F1F1F"/>
              </a:solidFill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Nunito SemiBold"/>
              <a:buAutoNum type="arabicPeriod"/>
            </a:pPr>
            <a:r>
              <a:rPr lang="ru" sz="1400">
                <a:solidFill>
                  <a:srgbClr val="1F1F1F"/>
                </a:solidFill>
              </a:rPr>
              <a:t>Using polymorphic references of type Object</a:t>
            </a:r>
            <a:endParaRPr sz="1400">
              <a:solidFill>
                <a:srgbClr val="1F1F1F"/>
              </a:solidFill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Nunito SemiBold"/>
              <a:buAutoNum type="arabicPeriod"/>
            </a:pPr>
            <a:r>
              <a:rPr lang="ru" sz="1400">
                <a:solidFill>
                  <a:srgbClr val="1F1F1F"/>
                </a:solidFill>
              </a:rPr>
              <a:t>Conclusion</a:t>
            </a:r>
            <a:endParaRPr sz="1400">
              <a:solidFill>
                <a:srgbClr val="1F1F1F"/>
              </a:solidFill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Nunito SemiBold"/>
              <a:buAutoNum type="arabicPeriod"/>
            </a:pPr>
            <a:r>
              <a:rPr lang="ru" sz="1400">
                <a:solidFill>
                  <a:srgbClr val="1F1F1F"/>
                </a:solidFill>
              </a:rPr>
              <a:t>References and used materials;</a:t>
            </a:r>
            <a:endParaRPr sz="1400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</a:rPr>
              <a:t>Casting Object</a:t>
            </a:r>
            <a:endParaRPr/>
          </a:p>
        </p:txBody>
      </p:sp>
      <p:pic>
        <p:nvPicPr>
          <p:cNvPr id="416" name="Google Shape;4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350000"/>
            <a:ext cx="3556325" cy="26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350000"/>
            <a:ext cx="3615224" cy="28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/>
          <p:nvPr>
            <p:ph type="title"/>
          </p:nvPr>
        </p:nvSpPr>
        <p:spPr>
          <a:xfrm>
            <a:off x="1123675" y="763125"/>
            <a:ext cx="72105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‘</a:t>
            </a: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Polymorphism’ means ‘</a:t>
            </a:r>
            <a:r>
              <a:rPr i="1"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many forms’</a:t>
            </a:r>
            <a:r>
              <a:rPr lang="ru" sz="24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2400">
              <a:solidFill>
                <a:srgbClr val="1C4587"/>
              </a:solidFill>
            </a:endParaRPr>
          </a:p>
        </p:txBody>
      </p:sp>
      <p:pic>
        <p:nvPicPr>
          <p:cNvPr id="423" name="Google Shape;4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349025"/>
            <a:ext cx="7030500" cy="33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/>
          <p:nvPr>
            <p:ph type="title"/>
          </p:nvPr>
        </p:nvSpPr>
        <p:spPr>
          <a:xfrm>
            <a:off x="1123675" y="796200"/>
            <a:ext cx="72105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</a:rPr>
              <a:t>Encapsulation</a:t>
            </a:r>
            <a:endParaRPr sz="2400">
              <a:solidFill>
                <a:srgbClr val="1C4587"/>
              </a:solidFill>
            </a:endParaRPr>
          </a:p>
        </p:txBody>
      </p:sp>
      <p:pic>
        <p:nvPicPr>
          <p:cNvPr id="429" name="Google Shape;4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38" y="1305000"/>
            <a:ext cx="4998525" cy="36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/>
          <p:nvPr>
            <p:ph idx="1" type="body"/>
          </p:nvPr>
        </p:nvSpPr>
        <p:spPr>
          <a:xfrm>
            <a:off x="1123675" y="1350000"/>
            <a:ext cx="7030500" cy="2541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1C4587"/>
                </a:solidFill>
              </a:rPr>
              <a:t>Thank you!</a:t>
            </a:r>
            <a:endParaRPr b="1" sz="24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</a:rPr>
              <a:t>Presented by</a:t>
            </a:r>
            <a:r>
              <a:rPr b="1" lang="ru" sz="2400">
                <a:solidFill>
                  <a:srgbClr val="1C4587"/>
                </a:solidFill>
              </a:rPr>
              <a:t> </a:t>
            </a:r>
            <a:endParaRPr b="1" sz="24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1C4587"/>
                </a:solidFill>
              </a:rPr>
              <a:t>Temurmalik</a:t>
            </a:r>
            <a:r>
              <a:rPr b="1" lang="ru" sz="2400">
                <a:solidFill>
                  <a:srgbClr val="1C4587"/>
                </a:solidFill>
              </a:rPr>
              <a:t> Nomozov</a:t>
            </a:r>
            <a:endParaRPr b="1" sz="24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1C4587"/>
                </a:solidFill>
              </a:rPr>
              <a:t>(temirmaliknomozov@gmail.com)</a:t>
            </a:r>
            <a:endParaRPr b="1" sz="24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1C4587"/>
              </a:solidFill>
              <a:highlight>
                <a:schemeClr val="lt1"/>
              </a:highlight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123750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ru" sz="2400">
                <a:solidFill>
                  <a:srgbClr val="1C458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What is an abstract class 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1160125" y="1350000"/>
            <a:ext cx="72105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7493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400"/>
              <a:buFont typeface="Nunito"/>
              <a:buChar char="●"/>
            </a:pPr>
            <a:r>
              <a:rPr i="1"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It’s a class that can’t be instantiated</a:t>
            </a:r>
            <a:endParaRPr>
              <a:solidFill>
                <a:srgbClr val="28282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7493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400"/>
              <a:buFont typeface="Nunito"/>
              <a:buChar char="●"/>
            </a:pPr>
            <a:r>
              <a:rPr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 compiler won’t let you instantiate an abstract class</a:t>
            </a:r>
            <a:endParaRPr>
              <a:solidFill>
                <a:srgbClr val="28282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1625" lvl="0" marL="7493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150"/>
              <a:buFont typeface="Nunito"/>
              <a:buChar char="●"/>
            </a:pPr>
            <a:r>
              <a:rPr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You don’t have to worry about somebody making objects of that type. The compiler guarantees it. </a:t>
            </a:r>
            <a:endParaRPr>
              <a:solidFill>
                <a:srgbClr val="28282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1625" lvl="0" marL="7493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150"/>
              <a:buFont typeface="Nunito"/>
              <a:buChar char="●"/>
            </a:pPr>
            <a:r>
              <a:rPr lang="ru">
                <a:solidFill>
                  <a:srgbClr val="282829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An abstract class has virtually* no use, no value, no purpose in life, unless it is extended.</a:t>
            </a:r>
            <a:endParaRPr>
              <a:solidFill>
                <a:srgbClr val="28282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100" y="2949988"/>
            <a:ext cx="1786161" cy="18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125" y="3050025"/>
            <a:ext cx="4669974" cy="18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123800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ru" sz="2650">
                <a:solidFill>
                  <a:srgbClr val="1C458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What is an interface</a:t>
            </a:r>
            <a:r>
              <a:rPr lang="ru" sz="2400">
                <a:solidFill>
                  <a:srgbClr val="1C458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00" name="Google Shape;300;p16"/>
          <p:cNvSpPr txBox="1"/>
          <p:nvPr/>
        </p:nvSpPr>
        <p:spPr>
          <a:xfrm>
            <a:off x="1123675" y="1350000"/>
            <a:ext cx="7179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7493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400"/>
              <a:buFont typeface="Nunito"/>
              <a:buChar char="●"/>
            </a:pPr>
            <a:r>
              <a:rPr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It’s a </a:t>
            </a:r>
            <a:r>
              <a:rPr b="1"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100%</a:t>
            </a:r>
            <a:r>
              <a:rPr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1"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abstract </a:t>
            </a:r>
            <a:r>
              <a:rPr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class</a:t>
            </a:r>
            <a:endParaRPr>
              <a:solidFill>
                <a:srgbClr val="28282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7493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400"/>
              <a:buFont typeface="Nunito"/>
              <a:buChar char="●"/>
            </a:pPr>
            <a:r>
              <a:rPr b="1"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Interfaces </a:t>
            </a:r>
            <a:r>
              <a:rPr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are the </a:t>
            </a:r>
            <a:r>
              <a:rPr b="1"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poly </a:t>
            </a:r>
            <a:r>
              <a:rPr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in </a:t>
            </a:r>
            <a:r>
              <a:rPr b="1"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polymorphism</a:t>
            </a:r>
            <a:r>
              <a:rPr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 (</a:t>
            </a:r>
            <a:r>
              <a:rPr b="1" lang="ru" u="sng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poly</a:t>
            </a:r>
            <a:r>
              <a:rPr lang="ru" u="sng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ru" u="sng">
                <a:solidFill>
                  <a:srgbClr val="FF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many </a:t>
            </a:r>
            <a:r>
              <a:rPr b="1" lang="ru" u="sng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morphism </a:t>
            </a:r>
            <a:r>
              <a:rPr lang="ru" u="sng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= </a:t>
            </a:r>
            <a:r>
              <a:rPr lang="ru" u="sng">
                <a:solidFill>
                  <a:srgbClr val="FF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behavior </a:t>
            </a:r>
            <a:r>
              <a:rPr lang="ru" u="sng">
                <a:solidFill>
                  <a:schemeClr val="dk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or </a:t>
            </a:r>
            <a:r>
              <a:rPr lang="ru" u="sng">
                <a:solidFill>
                  <a:srgbClr val="FF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form</a:t>
            </a:r>
            <a:r>
              <a:rPr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) </a:t>
            </a:r>
            <a:endParaRPr>
              <a:solidFill>
                <a:srgbClr val="28282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775" y="2398500"/>
            <a:ext cx="3465525" cy="25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800" y="2398500"/>
            <a:ext cx="3882325" cy="25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1123675" y="810000"/>
            <a:ext cx="703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2650">
                <a:solidFill>
                  <a:srgbClr val="1C458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Why/Where do we need to </a:t>
            </a:r>
            <a:r>
              <a:rPr lang="ru" sz="2650">
                <a:solidFill>
                  <a:srgbClr val="1C458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abstract class</a:t>
            </a:r>
            <a:r>
              <a:rPr lang="ru" sz="2650">
                <a:solidFill>
                  <a:srgbClr val="1C458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sz="2650">
              <a:solidFill>
                <a:srgbClr val="1C458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"/>
          <p:cNvSpPr txBox="1"/>
          <p:nvPr/>
        </p:nvSpPr>
        <p:spPr>
          <a:xfrm>
            <a:off x="1123675" y="1350000"/>
            <a:ext cx="7137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00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400"/>
              <a:buFont typeface="Nunito"/>
              <a:buChar char="●"/>
            </a:pPr>
            <a:r>
              <a:rPr i="1"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We need to go beyond simple inheritance to a level</a:t>
            </a:r>
            <a:endParaRPr>
              <a:solidFill>
                <a:srgbClr val="28282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00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400"/>
              <a:buFont typeface="Nunito"/>
              <a:buChar char="●"/>
            </a:pPr>
            <a:r>
              <a:rPr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F</a:t>
            </a:r>
            <a:r>
              <a:rPr lang="ru">
                <a:solidFill>
                  <a:srgbClr val="2828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lexibility and extensibility you can get only by designing and coding to interface specifications</a:t>
            </a:r>
            <a:endParaRPr>
              <a:solidFill>
                <a:srgbClr val="28282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9" name="Google Shape;3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150" y="2106550"/>
            <a:ext cx="5367724" cy="28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350000"/>
            <a:ext cx="3556325" cy="16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350000"/>
            <a:ext cx="3654300" cy="17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675" y="3258350"/>
            <a:ext cx="3556324" cy="17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000" y="3258350"/>
            <a:ext cx="3654299" cy="17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8"/>
          <p:cNvSpPr txBox="1"/>
          <p:nvPr>
            <p:ph type="title"/>
          </p:nvPr>
        </p:nvSpPr>
        <p:spPr>
          <a:xfrm>
            <a:off x="1123675" y="810000"/>
            <a:ext cx="703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2650">
                <a:solidFill>
                  <a:srgbClr val="1C458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ru" sz="2650">
                <a:solidFill>
                  <a:srgbClr val="1C458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here do we use it?</a:t>
            </a:r>
            <a:endParaRPr sz="2650">
              <a:solidFill>
                <a:srgbClr val="1C458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idx="1" type="body"/>
          </p:nvPr>
        </p:nvSpPr>
        <p:spPr>
          <a:xfrm>
            <a:off x="1123800" y="1350000"/>
            <a:ext cx="72105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279400" rtl="0" algn="just">
              <a:spcBef>
                <a:spcPts val="0"/>
              </a:spcBef>
              <a:spcAft>
                <a:spcPts val="1100"/>
              </a:spcAft>
              <a:buNone/>
            </a:pPr>
            <a:r>
              <a:rPr b="1" lang="ru" sz="1400">
                <a:solidFill>
                  <a:srgbClr val="282829"/>
                </a:solidFill>
                <a:highlight>
                  <a:schemeClr val="lt1"/>
                </a:highlight>
              </a:rPr>
              <a:t>Polymorphism!</a:t>
            </a:r>
            <a:r>
              <a:rPr lang="ru" sz="1400">
                <a:solidFill>
                  <a:srgbClr val="282829"/>
                </a:solidFill>
                <a:highlight>
                  <a:schemeClr val="lt1"/>
                </a:highlight>
              </a:rPr>
              <a:t> Remember, what you want is the ability to use a superclass type (often abstract) as a method argument, return type, or array type.</a:t>
            </a:r>
            <a:endParaRPr/>
          </a:p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2650">
                <a:solidFill>
                  <a:srgbClr val="1C458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Where do we use it?</a:t>
            </a:r>
            <a:endParaRPr sz="2650">
              <a:solidFill>
                <a:srgbClr val="1C458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00" y="2267750"/>
            <a:ext cx="7210500" cy="27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800" y="1855125"/>
            <a:ext cx="3654175" cy="4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title"/>
          </p:nvPr>
        </p:nvSpPr>
        <p:spPr>
          <a:xfrm>
            <a:off x="1123675" y="810000"/>
            <a:ext cx="721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C4587"/>
                </a:solidFill>
                <a:highlight>
                  <a:schemeClr val="lt1"/>
                </a:highlight>
              </a:rPr>
              <a:t>Abstract method.</a:t>
            </a:r>
            <a:endParaRPr sz="2400">
              <a:solidFill>
                <a:srgbClr val="1C4587"/>
              </a:solidFill>
              <a:highlight>
                <a:schemeClr val="lt1"/>
              </a:highlight>
            </a:endParaRPr>
          </a:p>
        </p:txBody>
      </p:sp>
      <p:sp>
        <p:nvSpPr>
          <p:cNvPr id="332" name="Google Shape;332;p20"/>
          <p:cNvSpPr txBox="1"/>
          <p:nvPr>
            <p:ph idx="1" type="body"/>
          </p:nvPr>
        </p:nvSpPr>
        <p:spPr>
          <a:xfrm>
            <a:off x="1123675" y="1350000"/>
            <a:ext cx="7210500" cy="31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AutoNum type="arabicPeriod"/>
            </a:pPr>
            <a:r>
              <a:rPr lang="ru" sz="1400">
                <a:solidFill>
                  <a:srgbClr val="1F1F1F"/>
                </a:solidFill>
                <a:highlight>
                  <a:schemeClr val="lt1"/>
                </a:highlight>
              </a:rPr>
              <a:t>Abstract methods don’t have a body; they exist solely for polymorphism</a:t>
            </a:r>
            <a:endParaRPr sz="1400">
              <a:solidFill>
                <a:srgbClr val="1F1F1F"/>
              </a:solidFill>
              <a:highlight>
                <a:schemeClr val="lt1"/>
              </a:highlight>
            </a:endParaRPr>
          </a:p>
          <a:p>
            <a:pPr indent="-317500" lvl="0" marL="457200" marR="279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AutoNum type="arabicPeriod"/>
            </a:pPr>
            <a:r>
              <a:rPr lang="ru" sz="1400">
                <a:solidFill>
                  <a:srgbClr val="282829"/>
                </a:solidFill>
                <a:highlight>
                  <a:schemeClr val="lt1"/>
                </a:highlight>
              </a:rPr>
              <a:t>An abstract class means the class must be extended; an abstract method means the method must be overridden.</a:t>
            </a:r>
            <a:endParaRPr sz="1400">
              <a:solidFill>
                <a:srgbClr val="1F1F1F"/>
              </a:solidFill>
              <a:highlight>
                <a:schemeClr val="lt1"/>
              </a:highlight>
            </a:endParaRPr>
          </a:p>
        </p:txBody>
      </p:sp>
      <p:pic>
        <p:nvPicPr>
          <p:cNvPr id="333" name="Google Shape;3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75" y="1907100"/>
            <a:ext cx="3556325" cy="31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2007025"/>
            <a:ext cx="3654174" cy="30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idx="1" type="body"/>
          </p:nvPr>
        </p:nvSpPr>
        <p:spPr>
          <a:xfrm>
            <a:off x="1123675" y="4348975"/>
            <a:ext cx="7210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You can’t think of any generic method implementation that could possibly be useful for subclasses.</a:t>
            </a:r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00" y="1350000"/>
            <a:ext cx="7210498" cy="29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/>
          <p:nvPr>
            <p:ph type="title"/>
          </p:nvPr>
        </p:nvSpPr>
        <p:spPr>
          <a:xfrm>
            <a:off x="1123675" y="810000"/>
            <a:ext cx="70305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2650">
                <a:solidFill>
                  <a:srgbClr val="1C458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Why/Where do we need to abstract class?</a:t>
            </a:r>
            <a:endParaRPr sz="2650">
              <a:solidFill>
                <a:srgbClr val="1C458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